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5" r:id="rId5"/>
    <p:sldId id="259" r:id="rId6"/>
    <p:sldId id="260" r:id="rId7"/>
    <p:sldId id="266" r:id="rId8"/>
    <p:sldId id="261" r:id="rId9"/>
    <p:sldId id="262" r:id="rId10"/>
    <p:sldId id="267" r:id="rId11"/>
    <p:sldId id="263" r:id="rId12"/>
    <p:sldId id="264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42"/>
    <p:restoredTop sz="96098"/>
  </p:normalViewPr>
  <p:slideViewPr>
    <p:cSldViewPr snapToGrid="0">
      <p:cViewPr varScale="1">
        <p:scale>
          <a:sx n="80" d="100"/>
          <a:sy n="80" d="100"/>
        </p:scale>
        <p:origin x="102" y="18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052E2-F846-41C8-7038-E5C28777CB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10B2C3-05FD-7C82-0A6E-C5B02A146E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62155A-C4A7-A99D-0E4D-8E2971C0B4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FD61A-B5BF-9343-A302-CDFD925C3965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78488F-3DA5-B29C-3470-F890D83DD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837748-51AF-7081-8750-DE10B6EFF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F947F-7011-0A4A-B724-331C7573A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630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5B1F4-CB6E-2692-8430-C87C60891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708726-C3AD-5555-CE97-B2943BE293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9EBE16-8173-BA5E-6369-A71530D4C7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FD61A-B5BF-9343-A302-CDFD925C3965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164D4C-7721-EA94-2500-2F2A05AE5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3E106E-317C-2386-4443-90FEB21C3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F947F-7011-0A4A-B724-331C7573A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0515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52899A9-08C6-32DF-479F-6089534F5F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926871-54C7-EAE7-485B-031BC23792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3CA927-01DF-35F1-4BED-224FC899B2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FD61A-B5BF-9343-A302-CDFD925C3965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2A5285-EC6C-4CA0-0AB1-443B71864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E3E919-B931-9B46-55AE-55E0D3932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F947F-7011-0A4A-B724-331C7573A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046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E9DEC8-BDF2-DC1F-D683-036DF280BF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733A63-7A6D-3F3A-2AE0-C8E3955A45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3C1DB7-58E2-9167-88DD-CF624F61A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FD61A-B5BF-9343-A302-CDFD925C3965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EBF689-EF81-C2B0-12E6-840393B356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A4155E-ACAA-671F-B1FA-BC222FD99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F947F-7011-0A4A-B724-331C7573A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0006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DEA79-F8D2-EAD3-6506-BDA34AB06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0AEBDE-3C2F-43C9-38B5-A811EA9623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AD62DA-E946-B00B-2A23-C7D020F082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FD61A-B5BF-9343-A302-CDFD925C3965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87F8B5-3050-A643-D642-F5608F3E5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8ACF26-7D3A-D2FF-9B30-0468E26BCE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F947F-7011-0A4A-B724-331C7573A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2058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92FDB-88C7-D0B8-EFDD-86F7132BD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53F24F-8F7E-4C8C-81FB-847DAE49FA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071F22-4F79-2E10-977E-73CFC5B967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384ADC-1651-53E8-B3C7-8FC29DBED1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FD61A-B5BF-9343-A302-CDFD925C3965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4678AE-5696-052A-DE20-6CFE8F0CA0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E71CB0-1D9F-AB8D-CEC2-61EE3443C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F947F-7011-0A4A-B724-331C7573A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6623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D89F2-3EC4-7969-EFC0-54898D5E9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BD9A7D-0442-2BA5-31F3-99ACD8DA89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E040AC-4123-4CA4-4DE5-D8B41DAED5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B07A02E-F15B-873B-BB5C-AD2D27D46C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00C589-24FB-7C6C-FF77-36C2672DD7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94BB590-D87C-768B-530E-8EA3F095C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FD61A-B5BF-9343-A302-CDFD925C3965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42969C-1931-A8F7-2673-7B566E41E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0F955A-CA48-E46A-91C4-7C7FB9420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F947F-7011-0A4A-B724-331C7573A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760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1EB127-2A4E-2A9A-8089-C86D71195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A2D11A-43D4-51A3-087B-02A3C7C62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FD61A-B5BF-9343-A302-CDFD925C3965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9BB4FA-FFA8-FEA7-2F24-EF9435B6D3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5FFCBC-9F00-BCE3-1C4C-4F21A3CDE2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F947F-7011-0A4A-B724-331C7573A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551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E63E53-3FC5-7814-AB5F-DD58853EE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FD61A-B5BF-9343-A302-CDFD925C3965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BA3B5EB-FDAC-4247-EBCF-0EB18494CD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003A37-893C-5B89-D0AE-9D6F8B0D4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F947F-7011-0A4A-B724-331C7573A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671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3B9902-995D-FB65-0076-F975E5708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E68338-1915-F3ED-E389-B8160E3231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0F0727-23D4-7C4C-8DBD-ED429418BD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7AD8F4-FDA8-81E4-1974-0FDED5F409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FD61A-B5BF-9343-A302-CDFD925C3965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3F217C-80B9-B352-90FC-14C52AC39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C44EDF-D3C7-4BEB-0296-EFE3A691B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F947F-7011-0A4A-B724-331C7573A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498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E09E59-9F43-96DF-2D5A-574FEA6287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891C38-768B-1621-AAFB-997F1DF9D8E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D9CC6B-1042-A7B6-5676-E1C0756B82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DBDB88-5D57-3B8D-59DC-1D7CCBBA8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FD61A-B5BF-9343-A302-CDFD925C3965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64D8FB-34DA-84EB-9955-C716837EB5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09760B-9BA4-DD7A-121C-46C2FCC99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F947F-7011-0A4A-B724-331C7573A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4542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CCED40-446E-CEAD-9E0E-1E9B1FF2E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78912C-0D2B-93A5-7B2A-4A33013B8F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82216A-21D9-5122-146A-1CE08FF400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4FD61A-B5BF-9343-A302-CDFD925C3965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DE5395-ACB5-E16C-04E9-59DF372CDA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50A5DA-91FD-01AD-6DF6-27642CE9C3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3F947F-7011-0A4A-B724-331C7573A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3687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 descr="A network formed by white dots">
            <a:extLst>
              <a:ext uri="{FF2B5EF4-FFF2-40B4-BE49-F238E27FC236}">
                <a16:creationId xmlns:a16="http://schemas.microsoft.com/office/drawing/2014/main" id="{003B179E-23B6-F5D5-7A56-2A856298A6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72" r="11521" b="6120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7B72DB-DB62-D7E2-1008-A2BE0EC154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800"/>
              <a:t>Phylogenetic trees across algorithms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44E349-05F9-20EF-1F67-C5D03D09B7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en-US" sz="2000"/>
              <a:t>A presentation by Liz Wyman, Kleo Bano, Roberto Rivas, and Chris Troyer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63696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EE73255-8084-4DF9-BB0B-15EAC92E2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1AB851-F968-EDFC-813B-368F0F555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938" y="640081"/>
            <a:ext cx="2608655" cy="525779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>
                <a:solidFill>
                  <a:srgbClr val="2C2C2C"/>
                </a:solidFill>
              </a:rPr>
              <a:t>Parsimony – SARS-COV-2 variants w/o omicron variants</a:t>
            </a:r>
          </a:p>
        </p:txBody>
      </p:sp>
      <p:sp>
        <p:nvSpPr>
          <p:cNvPr id="14" name="Rounded Rectangle 9">
            <a:extLst>
              <a:ext uri="{FF2B5EF4-FFF2-40B4-BE49-F238E27FC236}">
                <a16:creationId xmlns:a16="http://schemas.microsoft.com/office/drawing/2014/main" id="{67048353-8981-459A-9BC6-9711CE462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0067" y="484632"/>
            <a:ext cx="8129016" cy="572414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 descr="A diagram of a family tree&#10;&#10;Description automatically generated">
            <a:extLst>
              <a:ext uri="{FF2B5EF4-FFF2-40B4-BE49-F238E27FC236}">
                <a16:creationId xmlns:a16="http://schemas.microsoft.com/office/drawing/2014/main" id="{A84C56A2-7B7F-8F0D-03F0-C858971013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286"/>
          <a:stretch/>
        </p:blipFill>
        <p:spPr>
          <a:xfrm>
            <a:off x="4062964" y="942538"/>
            <a:ext cx="7163222" cy="480833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477250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EE73255-8084-4DF9-BB0B-15EAC92E2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914F48-7B09-55A6-24D4-7827FCE07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938" y="640081"/>
            <a:ext cx="2608655" cy="525779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>
                <a:solidFill>
                  <a:srgbClr val="2C2C2C"/>
                </a:solidFill>
              </a:rPr>
              <a:t>Neighbor joining – omicron variants only</a:t>
            </a:r>
          </a:p>
        </p:txBody>
      </p:sp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67048353-8981-459A-9BC6-9711CE462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0067" y="484632"/>
            <a:ext cx="8129016" cy="572414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white screen with black text&#10;&#10;Description automatically generated with medium confidence">
            <a:extLst>
              <a:ext uri="{FF2B5EF4-FFF2-40B4-BE49-F238E27FC236}">
                <a16:creationId xmlns:a16="http://schemas.microsoft.com/office/drawing/2014/main" id="{18541176-59A5-F561-14C8-7383F8DDE8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648"/>
          <a:stretch/>
        </p:blipFill>
        <p:spPr>
          <a:xfrm>
            <a:off x="4062964" y="942538"/>
            <a:ext cx="7163222" cy="480833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8341013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EE73255-8084-4DF9-BB0B-15EAC92E2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C2FED4-834F-D8AE-FF9B-AD8CE5D4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938" y="640081"/>
            <a:ext cx="2608655" cy="525779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>
                <a:solidFill>
                  <a:srgbClr val="2C2C2C"/>
                </a:solidFill>
              </a:rPr>
              <a:t>UPGMA – omicron variants only</a:t>
            </a:r>
          </a:p>
        </p:txBody>
      </p:sp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67048353-8981-459A-9BC6-9711CE462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0067" y="484632"/>
            <a:ext cx="8129016" cy="572414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diagram of a family tree&#10;&#10;Description automatically generated">
            <a:extLst>
              <a:ext uri="{FF2B5EF4-FFF2-40B4-BE49-F238E27FC236}">
                <a16:creationId xmlns:a16="http://schemas.microsoft.com/office/drawing/2014/main" id="{F37B12F2-9891-C373-8B8F-0773547CC2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648"/>
          <a:stretch/>
        </p:blipFill>
        <p:spPr>
          <a:xfrm>
            <a:off x="4062964" y="942538"/>
            <a:ext cx="7163222" cy="480833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2843652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EE73255-8084-4DF9-BB0B-15EAC92E2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C2FED4-834F-D8AE-FF9B-AD8CE5D4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938" y="640081"/>
            <a:ext cx="2608655" cy="525779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>
                <a:solidFill>
                  <a:srgbClr val="2C2C2C"/>
                </a:solidFill>
              </a:rPr>
              <a:t>Parsimony – omicron variants only</a:t>
            </a:r>
          </a:p>
        </p:txBody>
      </p:sp>
      <p:sp>
        <p:nvSpPr>
          <p:cNvPr id="14" name="Rounded Rectangle 9">
            <a:extLst>
              <a:ext uri="{FF2B5EF4-FFF2-40B4-BE49-F238E27FC236}">
                <a16:creationId xmlns:a16="http://schemas.microsoft.com/office/drawing/2014/main" id="{67048353-8981-459A-9BC6-9711CE462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0067" y="484632"/>
            <a:ext cx="8129016" cy="572414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 descr="A white background with black lines&#10;&#10;Description automatically generated">
            <a:extLst>
              <a:ext uri="{FF2B5EF4-FFF2-40B4-BE49-F238E27FC236}">
                <a16:creationId xmlns:a16="http://schemas.microsoft.com/office/drawing/2014/main" id="{64B7DFF7-FB3B-BC27-4620-A3A500AF4D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648"/>
          <a:stretch/>
        </p:blipFill>
        <p:spPr>
          <a:xfrm>
            <a:off x="4062964" y="942538"/>
            <a:ext cx="7163222" cy="480833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9004117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BEE73255-8084-4DF9-BB0B-15EAC92E2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7F52B3-43C1-FA7E-5DA9-AAEA93B205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938" y="640081"/>
            <a:ext cx="2608655" cy="525779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>
                <a:solidFill>
                  <a:srgbClr val="2C2C2C"/>
                </a:solidFill>
              </a:rPr>
              <a:t>Neighbor joining - multiple SARS strains</a:t>
            </a:r>
          </a:p>
        </p:txBody>
      </p:sp>
      <p:sp>
        <p:nvSpPr>
          <p:cNvPr id="42" name="Rounded Rectangle 9">
            <a:extLst>
              <a:ext uri="{FF2B5EF4-FFF2-40B4-BE49-F238E27FC236}">
                <a16:creationId xmlns:a16="http://schemas.microsoft.com/office/drawing/2014/main" id="{67048353-8981-459A-9BC6-9711CE462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0067" y="484632"/>
            <a:ext cx="8129016" cy="572414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 descr="A white background with black lines&#10;&#10;Description automatically generated">
            <a:extLst>
              <a:ext uri="{FF2B5EF4-FFF2-40B4-BE49-F238E27FC236}">
                <a16:creationId xmlns:a16="http://schemas.microsoft.com/office/drawing/2014/main" id="{F8F4E4AA-A88F-8C33-45FD-E6764FDBBF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286"/>
          <a:stretch/>
        </p:blipFill>
        <p:spPr>
          <a:xfrm>
            <a:off x="4062964" y="942538"/>
            <a:ext cx="7163222" cy="480833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5998796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BEE73255-8084-4DF9-BB0B-15EAC92E2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2088E1-729F-5873-B36D-5DABE0EF9E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938" y="640081"/>
            <a:ext cx="2608655" cy="525779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>
                <a:solidFill>
                  <a:srgbClr val="2C2C2C"/>
                </a:solidFill>
              </a:rPr>
              <a:t>UPGMA – multiple SARS strains</a:t>
            </a:r>
          </a:p>
        </p:txBody>
      </p:sp>
      <p:sp>
        <p:nvSpPr>
          <p:cNvPr id="34" name="Rounded Rectangle 9">
            <a:extLst>
              <a:ext uri="{FF2B5EF4-FFF2-40B4-BE49-F238E27FC236}">
                <a16:creationId xmlns:a16="http://schemas.microsoft.com/office/drawing/2014/main" id="{67048353-8981-459A-9BC6-9711CE462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0067" y="484632"/>
            <a:ext cx="8129016" cy="572414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 descr="A black and white image of a tree&#10;&#10;Description automatically generated">
            <a:extLst>
              <a:ext uri="{FF2B5EF4-FFF2-40B4-BE49-F238E27FC236}">
                <a16:creationId xmlns:a16="http://schemas.microsoft.com/office/drawing/2014/main" id="{8A8EFBDD-3BAF-B3D6-17F4-ED26903CD3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286"/>
          <a:stretch/>
        </p:blipFill>
        <p:spPr>
          <a:xfrm>
            <a:off x="4062964" y="942538"/>
            <a:ext cx="7163222" cy="480833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41342075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BEE73255-8084-4DF9-BB0B-15EAC92E2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AE7AA8-DF21-CD75-F7C2-65DA919B30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938" y="640081"/>
            <a:ext cx="2608655" cy="525779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>
                <a:solidFill>
                  <a:srgbClr val="2C2C2C"/>
                </a:solidFill>
              </a:rPr>
              <a:t>Parsimony – multiple SARS strains</a:t>
            </a:r>
          </a:p>
        </p:txBody>
      </p:sp>
      <p:sp>
        <p:nvSpPr>
          <p:cNvPr id="24" name="Rounded Rectangle 9">
            <a:extLst>
              <a:ext uri="{FF2B5EF4-FFF2-40B4-BE49-F238E27FC236}">
                <a16:creationId xmlns:a16="http://schemas.microsoft.com/office/drawing/2014/main" id="{67048353-8981-459A-9BC6-9711CE462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0067" y="484632"/>
            <a:ext cx="8129016" cy="572414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 descr="A white background with black lines&#10;&#10;Description automatically generated">
            <a:extLst>
              <a:ext uri="{FF2B5EF4-FFF2-40B4-BE49-F238E27FC236}">
                <a16:creationId xmlns:a16="http://schemas.microsoft.com/office/drawing/2014/main" id="{0DAB4114-6608-E062-FDFC-B46DCAD44F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286"/>
          <a:stretch/>
        </p:blipFill>
        <p:spPr>
          <a:xfrm>
            <a:off x="4062964" y="942538"/>
            <a:ext cx="7163222" cy="480833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2175733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EE73255-8084-4DF9-BB0B-15EAC92E2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7440D5-ACF1-EA41-88A1-E77E7D6D3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938" y="640081"/>
            <a:ext cx="2608655" cy="525779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>
                <a:solidFill>
                  <a:srgbClr val="2C2C2C"/>
                </a:solidFill>
              </a:rPr>
              <a:t>Neighbor joining – SARS-COV-2 variants</a:t>
            </a:r>
          </a:p>
        </p:txBody>
      </p:sp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67048353-8981-459A-9BC6-9711CE462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0067" y="484632"/>
            <a:ext cx="8129016" cy="572414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white screen with black text&#10;&#10;Description automatically generated">
            <a:extLst>
              <a:ext uri="{FF2B5EF4-FFF2-40B4-BE49-F238E27FC236}">
                <a16:creationId xmlns:a16="http://schemas.microsoft.com/office/drawing/2014/main" id="{78AD9B02-9845-3F85-4770-AD14E9A16C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35" b="319"/>
          <a:stretch/>
        </p:blipFill>
        <p:spPr>
          <a:xfrm>
            <a:off x="4062964" y="942538"/>
            <a:ext cx="7163222" cy="480833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9373825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EE73255-8084-4DF9-BB0B-15EAC92E2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28E200-D919-EAC2-ADAE-8A3ACDB478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938" y="640081"/>
            <a:ext cx="2608655" cy="525779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>
                <a:solidFill>
                  <a:srgbClr val="2C2C2C"/>
                </a:solidFill>
              </a:rPr>
              <a:t>UPGMA – SARS-COV-2 variants</a:t>
            </a:r>
          </a:p>
        </p:txBody>
      </p:sp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67048353-8981-459A-9BC6-9711CE462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0067" y="484632"/>
            <a:ext cx="8129016" cy="572414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diagram of a family tree&#10;&#10;Description automatically generated">
            <a:extLst>
              <a:ext uri="{FF2B5EF4-FFF2-40B4-BE49-F238E27FC236}">
                <a16:creationId xmlns:a16="http://schemas.microsoft.com/office/drawing/2014/main" id="{04A5DA0F-0878-F163-1D4C-7DF26136FA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286"/>
          <a:stretch/>
        </p:blipFill>
        <p:spPr>
          <a:xfrm>
            <a:off x="4062964" y="942538"/>
            <a:ext cx="7163222" cy="480833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3973207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EE73255-8084-4DF9-BB0B-15EAC92E2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A8B510-96B1-84F8-83B0-7530B789B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938" y="640081"/>
            <a:ext cx="2608655" cy="525779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>
                <a:solidFill>
                  <a:srgbClr val="2C2C2C"/>
                </a:solidFill>
              </a:rPr>
              <a:t>Parsimony – SARS-COV-2 variants</a:t>
            </a:r>
          </a:p>
        </p:txBody>
      </p:sp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67048353-8981-459A-9BC6-9711CE462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0067" y="484632"/>
            <a:ext cx="8129016" cy="572414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diagram of a family tree&#10;&#10;Description automatically generated">
            <a:extLst>
              <a:ext uri="{FF2B5EF4-FFF2-40B4-BE49-F238E27FC236}">
                <a16:creationId xmlns:a16="http://schemas.microsoft.com/office/drawing/2014/main" id="{2DB61CB6-E740-C5C5-BEC7-6605414AC6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555"/>
          <a:stretch/>
        </p:blipFill>
        <p:spPr>
          <a:xfrm>
            <a:off x="4062964" y="942538"/>
            <a:ext cx="7163222" cy="480833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1464844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EE73255-8084-4DF9-BB0B-15EAC92E2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848FF-E5B1-3ED7-7492-8E02EE289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938" y="640081"/>
            <a:ext cx="2608655" cy="525779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>
                <a:solidFill>
                  <a:srgbClr val="2C2C2C"/>
                </a:solidFill>
              </a:rPr>
              <a:t>Neighbor joining – SARS-COV-2 variants w/o omicron variants</a:t>
            </a:r>
          </a:p>
        </p:txBody>
      </p:sp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67048353-8981-459A-9BC6-9711CE462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0067" y="484632"/>
            <a:ext cx="8129016" cy="572414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243B15C9-8F32-881E-AD77-FDE4B37D13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286"/>
          <a:stretch/>
        </p:blipFill>
        <p:spPr>
          <a:xfrm>
            <a:off x="4062964" y="942538"/>
            <a:ext cx="7163222" cy="480833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0284515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EE73255-8084-4DF9-BB0B-15EAC92E2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1AB851-F968-EDFC-813B-368F0F555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938" y="640081"/>
            <a:ext cx="2608655" cy="525779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>
                <a:solidFill>
                  <a:srgbClr val="2C2C2C"/>
                </a:solidFill>
              </a:rPr>
              <a:t>UPGMA– SARS-COV-2 variants w/o omicron variants</a:t>
            </a:r>
          </a:p>
        </p:txBody>
      </p:sp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67048353-8981-459A-9BC6-9711CE462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0067" y="484632"/>
            <a:ext cx="8129016" cy="572414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diagram of a family tree&#10;&#10;Description automatically generated">
            <a:extLst>
              <a:ext uri="{FF2B5EF4-FFF2-40B4-BE49-F238E27FC236}">
                <a16:creationId xmlns:a16="http://schemas.microsoft.com/office/drawing/2014/main" id="{EC61F7F5-3B1C-B333-8C8D-0D8E58F95A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286"/>
          <a:stretch/>
        </p:blipFill>
        <p:spPr>
          <a:xfrm>
            <a:off x="4062964" y="942538"/>
            <a:ext cx="7163222" cy="480833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6115628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</TotalTime>
  <Words>92</Words>
  <Application>Microsoft Office PowerPoint</Application>
  <PresentationFormat>Widescreen</PresentationFormat>
  <Paragraphs>14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Phylogenetic trees across algorithms</vt:lpstr>
      <vt:lpstr>Neighbor joining - multiple SARS strains</vt:lpstr>
      <vt:lpstr>UPGMA – multiple SARS strains</vt:lpstr>
      <vt:lpstr>Parsimony – multiple SARS strains</vt:lpstr>
      <vt:lpstr>Neighbor joining – SARS-COV-2 variants</vt:lpstr>
      <vt:lpstr>UPGMA – SARS-COV-2 variants</vt:lpstr>
      <vt:lpstr>Parsimony – SARS-COV-2 variants</vt:lpstr>
      <vt:lpstr>Neighbor joining – SARS-COV-2 variants w/o omicron variants</vt:lpstr>
      <vt:lpstr>UPGMA– SARS-COV-2 variants w/o omicron variants</vt:lpstr>
      <vt:lpstr>Parsimony – SARS-COV-2 variants w/o omicron variants</vt:lpstr>
      <vt:lpstr>Neighbor joining – omicron variants only</vt:lpstr>
      <vt:lpstr>UPGMA – omicron variants only</vt:lpstr>
      <vt:lpstr>Parsimony – omicron variants only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Phylogenetic trees across algorithms</dc:title>
  <dc:creator>Elizabeth Wyman</dc:creator>
  <cp:lastModifiedBy>Roberto Rivas</cp:lastModifiedBy>
  <cp:revision>6</cp:revision>
  <dcterms:created xsi:type="dcterms:W3CDTF">2023-12-03T17:23:20Z</dcterms:created>
  <dcterms:modified xsi:type="dcterms:W3CDTF">2023-12-04T18:06:08Z</dcterms:modified>
</cp:coreProperties>
</file>

<file path=docProps/thumbnail.jpeg>
</file>